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6"/>
  </p:notesMasterIdLst>
  <p:sldIdLst>
    <p:sldId id="263" r:id="rId5"/>
    <p:sldId id="276" r:id="rId6"/>
    <p:sldId id="284" r:id="rId7"/>
    <p:sldId id="279" r:id="rId8"/>
    <p:sldId id="286" r:id="rId9"/>
    <p:sldId id="301" r:id="rId10"/>
    <p:sldId id="299" r:id="rId11"/>
    <p:sldId id="292" r:id="rId12"/>
    <p:sldId id="268" r:id="rId13"/>
    <p:sldId id="267" r:id="rId14"/>
    <p:sldId id="289" r:id="rId15"/>
    <p:sldId id="290" r:id="rId16"/>
    <p:sldId id="296" r:id="rId17"/>
    <p:sldId id="273" r:id="rId18"/>
    <p:sldId id="291" r:id="rId19"/>
    <p:sldId id="302" r:id="rId20"/>
    <p:sldId id="294" r:id="rId21"/>
    <p:sldId id="300" r:id="rId22"/>
    <p:sldId id="283" r:id="rId23"/>
    <p:sldId id="303" r:id="rId24"/>
    <p:sldId id="28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Malgun Gothic" panose="020B0503020000020004" pitchFamily="34" charset="-127"/>
      <p:regular r:id="rId36"/>
      <p:bold r:id="rId37"/>
    </p:embeddedFont>
    <p:embeddedFont>
      <p:font typeface="Malgun Gothic" panose="020B0503020000020004" pitchFamily="34" charset="-127"/>
      <p:regular r:id="rId36"/>
      <p:bold r:id="rId37"/>
    </p:embeddedFont>
    <p:embeddedFont>
      <p:font typeface="Open Sans" panose="020B0606030504020204" pitchFamily="34" charset="0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9"/>
    <p:restoredTop sz="93574"/>
  </p:normalViewPr>
  <p:slideViewPr>
    <p:cSldViewPr snapToGrid="0">
      <p:cViewPr>
        <p:scale>
          <a:sx n="76" d="100"/>
          <a:sy n="76" d="100"/>
        </p:scale>
        <p:origin x="-3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3E53E-D1EE-4129-AFF8-B83758B8C56A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6F4CF-5644-4908-BA1F-0A48F40B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41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4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183" y="365125"/>
            <a:ext cx="11181806" cy="7931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2183" y="1314994"/>
            <a:ext cx="10761617" cy="486196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8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7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41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12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1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0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4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4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E7824-1A74-4C89-A023-0275BE32C1CF}" type="datetimeFigureOut">
              <a:rPr lang="ko-KR" altLang="en-US" smtClean="0"/>
              <a:t>2021. 4. 7.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40F4A-E240-4678-A83F-E7C5B1C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0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kaggle.com/c/boston-hous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openxmlformats.org/officeDocument/2006/relationships/image" Target="../media/image48.png"/><Relationship Id="rId12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24.pn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1195"/>
            <a:ext cx="12192000" cy="6858000"/>
          </a:xfrm>
          <a:prstGeom prst="rect">
            <a:avLst/>
          </a:prstGeom>
          <a:gradFill>
            <a:gsLst>
              <a:gs pos="0">
                <a:srgbClr val="3A3838"/>
              </a:gs>
              <a:gs pos="100000">
                <a:srgbClr val="75707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0"/>
            <a:ext cx="12192000" cy="28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-1" y="1483768"/>
            <a:ext cx="12192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lt1"/>
                </a:solidFill>
                <a:latin typeface="Georgia"/>
                <a:ea typeface="맑은 고딕"/>
                <a:cs typeface="Arial"/>
                <a:sym typeface="Arial"/>
              </a:rPr>
              <a:t>Ridge Regression Model for Boston Dataset</a:t>
            </a:r>
            <a:endParaRPr lang="en-US" altLang="ko-KR" sz="3600" dirty="0">
              <a:solidFill>
                <a:schemeClr val="lt1"/>
              </a:solidFill>
              <a:latin typeface="Georgia"/>
              <a:ea typeface="맑은 고딕"/>
              <a:cs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1715" y="5993595"/>
            <a:ext cx="2983338" cy="43714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150340" y="4571662"/>
            <a:ext cx="11582400" cy="100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US" sz="2400" b="0" i="0" u="none" strike="noStrike" cap="none">
                <a:solidFill>
                  <a:schemeClr val="lt1"/>
                </a:solidFill>
                <a:latin typeface="Georgia"/>
                <a:ea typeface="Arial"/>
                <a:cs typeface="Arial"/>
                <a:sym typeface="Arial"/>
              </a:rPr>
              <a:t>Mun-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Georgia"/>
                <a:ea typeface="Arial"/>
                <a:cs typeface="Arial"/>
                <a:sym typeface="Arial"/>
              </a:rPr>
              <a:t>jung</a:t>
            </a:r>
            <a:r>
              <a:rPr lang="en-US" sz="2400" b="0" i="0" u="none" strike="noStrike" cap="none">
                <a:solidFill>
                  <a:schemeClr val="lt1"/>
                </a:solidFill>
                <a:latin typeface="Georgia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lt1"/>
                </a:solidFill>
                <a:latin typeface="Georgia"/>
                <a:ea typeface="Arial"/>
                <a:cs typeface="Arial"/>
                <a:sym typeface="Arial"/>
              </a:rPr>
              <a:t>Kim, 20170396, Physics </a:t>
            </a:r>
            <a:endParaRPr lang="en-US" altLang="ko-KR" sz="2400" baseline="30000">
              <a:solidFill>
                <a:schemeClr val="lt1"/>
              </a:solidFill>
              <a:latin typeface="Georgia"/>
              <a:ea typeface="Arial"/>
              <a:cs typeface="Arial"/>
              <a:sym typeface="Arial"/>
            </a:endParaRPr>
          </a:p>
          <a:p>
            <a:pPr algn="ctr">
              <a:buSzPts val="2400"/>
            </a:pPr>
            <a:r>
              <a:rPr lang="en-US" sz="2400">
                <a:solidFill>
                  <a:schemeClr val="lt1"/>
                </a:solidFill>
                <a:latin typeface="Georgia"/>
                <a:ea typeface="Arial"/>
                <a:cs typeface="Arial"/>
                <a:sym typeface="Arial"/>
              </a:rPr>
              <a:t>Kyung-mi Na, 20170820, Mechanical engineering</a:t>
            </a:r>
            <a:endParaRPr lang="en-US" altLang="ko-KR" sz="2400" b="0" i="0" u="none" strike="noStrike" cap="none" baseline="30000">
              <a:solidFill>
                <a:schemeClr val="lt1"/>
              </a:solidFill>
              <a:latin typeface="Georgia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10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88">
        <p:cut/>
      </p:transition>
    </mc:Choice>
    <mc:Fallback xmlns="">
      <p:transition advTm="188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2183" y="1314994"/>
            <a:ext cx="11181805" cy="4861969"/>
          </a:xfrm>
        </p:spPr>
        <p:txBody>
          <a:bodyPr/>
          <a:lstStyle/>
          <a:p>
            <a:r>
              <a:rPr lang="en-US" altLang="ko-KR" dirty="0"/>
              <a:t>Boston </a:t>
            </a:r>
            <a:r>
              <a:rPr lang="en-US" altLang="ko-KR" dirty="0" err="1"/>
              <a:t>houseprice</a:t>
            </a:r>
            <a:r>
              <a:rPr lang="en-US" altLang="ko-KR" dirty="0"/>
              <a:t> Dataset 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https://www.kaggle.com/c/boston-housing</a:t>
            </a:r>
            <a:endParaRPr lang="en-US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D2C683-C181-A447-A58B-1C8B32B03064}"/>
              </a:ext>
            </a:extLst>
          </p:cNvPr>
          <p:cNvGrpSpPr/>
          <p:nvPr/>
        </p:nvGrpSpPr>
        <p:grpSpPr>
          <a:xfrm>
            <a:off x="865307" y="2125121"/>
            <a:ext cx="4691607" cy="4051842"/>
            <a:chOff x="3750196" y="2281875"/>
            <a:chExt cx="4691607" cy="405184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E54AD5F-BE63-4746-ACD1-C98E3C2B9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196" y="2281875"/>
              <a:ext cx="4691607" cy="4051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178445-E877-7E4A-9332-7A12EDD7F88A}"/>
                </a:ext>
              </a:extLst>
            </p:cNvPr>
            <p:cNvSpPr/>
            <p:nvPr/>
          </p:nvSpPr>
          <p:spPr>
            <a:xfrm>
              <a:off x="4981434" y="2552132"/>
              <a:ext cx="466297" cy="2567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CD05F6-5E06-9042-AFEE-D73930A21F27}"/>
                </a:ext>
              </a:extLst>
            </p:cNvPr>
            <p:cNvSpPr/>
            <p:nvPr/>
          </p:nvSpPr>
          <p:spPr>
            <a:xfrm>
              <a:off x="5079241" y="2815757"/>
              <a:ext cx="1116842" cy="272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CDAF42-E3A9-7A49-9FAB-5B0502AEA1FA}"/>
                </a:ext>
              </a:extLst>
            </p:cNvPr>
            <p:cNvSpPr/>
            <p:nvPr/>
          </p:nvSpPr>
          <p:spPr>
            <a:xfrm>
              <a:off x="5195247" y="3079383"/>
              <a:ext cx="1116842" cy="272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42CBB8D-BFA1-4D4B-B278-DB8114ED04A5}"/>
                </a:ext>
              </a:extLst>
            </p:cNvPr>
            <p:cNvSpPr/>
            <p:nvPr/>
          </p:nvSpPr>
          <p:spPr>
            <a:xfrm>
              <a:off x="4765342" y="3369185"/>
              <a:ext cx="627797" cy="272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1F2161-2608-4B4D-A856-96E48039177E}"/>
                </a:ext>
              </a:extLst>
            </p:cNvPr>
            <p:cNvSpPr/>
            <p:nvPr/>
          </p:nvSpPr>
          <p:spPr>
            <a:xfrm>
              <a:off x="4567450" y="5775954"/>
              <a:ext cx="825689" cy="272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070E66-D535-8F4B-90DE-7221483D6E1B}"/>
                </a:ext>
              </a:extLst>
            </p:cNvPr>
            <p:cNvSpPr/>
            <p:nvPr/>
          </p:nvSpPr>
          <p:spPr>
            <a:xfrm>
              <a:off x="7033145" y="5494168"/>
              <a:ext cx="627797" cy="272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3738DF-E29F-374F-82D8-2C876C06E74D}"/>
                </a:ext>
              </a:extLst>
            </p:cNvPr>
            <p:cNvSpPr/>
            <p:nvPr/>
          </p:nvSpPr>
          <p:spPr>
            <a:xfrm>
              <a:off x="4449975" y="5243504"/>
              <a:ext cx="825689" cy="272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F74FA8-0E4F-D542-B3C3-B250B9055869}"/>
                </a:ext>
              </a:extLst>
            </p:cNvPr>
            <p:cNvSpPr/>
            <p:nvPr/>
          </p:nvSpPr>
          <p:spPr>
            <a:xfrm>
              <a:off x="5372670" y="4961939"/>
              <a:ext cx="495869" cy="2815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2D25CB-6736-C44B-B0FE-D23076A3DF32}"/>
                </a:ext>
              </a:extLst>
            </p:cNvPr>
            <p:cNvSpPr/>
            <p:nvPr/>
          </p:nvSpPr>
          <p:spPr>
            <a:xfrm>
              <a:off x="4953000" y="4729450"/>
              <a:ext cx="825689" cy="2435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DA24719-30FA-F441-8CA9-8F87F8AFF474}"/>
                </a:ext>
              </a:extLst>
            </p:cNvPr>
            <p:cNvSpPr/>
            <p:nvPr/>
          </p:nvSpPr>
          <p:spPr>
            <a:xfrm>
              <a:off x="6368954" y="4402370"/>
              <a:ext cx="825689" cy="327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09EA2E-41F8-0645-9514-73D35EBE482F}"/>
                </a:ext>
              </a:extLst>
            </p:cNvPr>
            <p:cNvSpPr/>
            <p:nvPr/>
          </p:nvSpPr>
          <p:spPr>
            <a:xfrm>
              <a:off x="6368954" y="4183233"/>
              <a:ext cx="1186215" cy="2729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0C36C9-8CC7-EB42-9026-94DFFA101D69}"/>
                </a:ext>
              </a:extLst>
            </p:cNvPr>
            <p:cNvSpPr/>
            <p:nvPr/>
          </p:nvSpPr>
          <p:spPr>
            <a:xfrm>
              <a:off x="4930250" y="3891692"/>
              <a:ext cx="1116842" cy="2828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9C290F-1B00-694F-A110-8AAE67A9ACD3}"/>
                </a:ext>
              </a:extLst>
            </p:cNvPr>
            <p:cNvSpPr/>
            <p:nvPr/>
          </p:nvSpPr>
          <p:spPr>
            <a:xfrm>
              <a:off x="4403676" y="3613865"/>
              <a:ext cx="825689" cy="3270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D22AFD-EB1A-0948-A5F8-D89A598E9A97}"/>
                </a:ext>
              </a:extLst>
            </p:cNvPr>
            <p:cNvSpPr/>
            <p:nvPr/>
          </p:nvSpPr>
          <p:spPr>
            <a:xfrm>
              <a:off x="3750196" y="6037379"/>
              <a:ext cx="4691607" cy="271026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7D0842F-49E1-9642-AA46-CB812C0EBF54}"/>
              </a:ext>
            </a:extLst>
          </p:cNvPr>
          <p:cNvSpPr/>
          <p:nvPr/>
        </p:nvSpPr>
        <p:spPr>
          <a:xfrm>
            <a:off x="1232614" y="6235431"/>
            <a:ext cx="3859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sz="2000" dirty="0"/>
              <a:t>* Total 13 variates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27CE3-FB7B-4F41-80B3-820272D3F1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"/>
          <a:stretch/>
        </p:blipFill>
        <p:spPr>
          <a:xfrm>
            <a:off x="6323029" y="1847850"/>
            <a:ext cx="4916160" cy="46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Ridge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2184" y="1314994"/>
            <a:ext cx="4210726" cy="4861969"/>
          </a:xfrm>
        </p:spPr>
        <p:txBody>
          <a:bodyPr/>
          <a:lstStyle/>
          <a:p>
            <a:r>
              <a:rPr lang="en-US" altLang="ko-KR" dirty="0"/>
              <a:t>Standardization process</a:t>
            </a:r>
            <a:br>
              <a:rPr lang="en-US" altLang="ko-KR" dirty="0"/>
            </a:br>
            <a:r>
              <a:rPr lang="en-US" altLang="ko-KR" dirty="0"/>
              <a:t>subtract mean of each column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47" y="3088719"/>
            <a:ext cx="3296733" cy="486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47" y="3574817"/>
            <a:ext cx="1752745" cy="4569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84" y="2666456"/>
            <a:ext cx="3743325" cy="287655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379247" y="1347907"/>
            <a:ext cx="4210726" cy="191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How to find solution</a:t>
            </a:r>
          </a:p>
          <a:p>
            <a:pPr lvl="1"/>
            <a:r>
              <a:rPr lang="en-US" altLang="ko-KR" dirty="0"/>
              <a:t>Using these solution, calculate </a:t>
            </a:r>
            <a:r>
              <a:rPr lang="en-US" altLang="ko-KR" dirty="0" err="1"/>
              <a:t>beta_ridge</a:t>
            </a:r>
            <a:endParaRPr lang="en-US" altLang="ko-KR" dirty="0"/>
          </a:p>
          <a:p>
            <a:pPr lvl="1"/>
            <a:r>
              <a:rPr lang="en-US" altLang="ko-KR" dirty="0"/>
              <a:t>beta_0 comes from calculating an arithmetic mean of output values.</a:t>
            </a: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6"/>
          <a:stretch/>
        </p:blipFill>
        <p:spPr bwMode="auto">
          <a:xfrm>
            <a:off x="5379247" y="4375317"/>
            <a:ext cx="6394742" cy="207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03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C361D-A0E9-CC40-9839-722D7293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46" y="4283423"/>
            <a:ext cx="4321331" cy="2485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13EE0-532D-F842-A5ED-B3BCB125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9" y="1492471"/>
            <a:ext cx="8274334" cy="23962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Ridge regression(Train : 0.8)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2183" y="1314994"/>
            <a:ext cx="5958741" cy="445567"/>
          </a:xfrm>
        </p:spPr>
        <p:txBody>
          <a:bodyPr/>
          <a:lstStyle/>
          <a:p>
            <a:r>
              <a:rPr lang="en-US" altLang="ko-KR" dirty="0"/>
              <a:t>Train :  Test = 0.8 : 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2BA80A28-83EF-3D4F-A8C0-D682FB4755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259" y="3911710"/>
                <a:ext cx="5958741" cy="445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dependency</a:t>
                </a: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2BA80A28-83EF-3D4F-A8C0-D682FB47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" y="3911710"/>
                <a:ext cx="5958741" cy="445567"/>
              </a:xfrm>
              <a:prstGeom prst="rect">
                <a:avLst/>
              </a:prstGeom>
              <a:blipFill>
                <a:blip r:embed="rId4"/>
                <a:stretch>
                  <a:fillRect l="-1064" t="-16667" b="-27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E24D828-BF10-9D43-A49D-53D08E9C7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915" y="3428999"/>
            <a:ext cx="2193511" cy="186268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2B4E01E-9469-9D44-87C6-CBF52ECA3D32}"/>
              </a:ext>
            </a:extLst>
          </p:cNvPr>
          <p:cNvSpPr/>
          <p:nvPr/>
        </p:nvSpPr>
        <p:spPr>
          <a:xfrm>
            <a:off x="1105469" y="6006661"/>
            <a:ext cx="491320" cy="486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D74E08-C1C2-5D4B-A417-E4BB6CCE762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51129" y="3428999"/>
            <a:ext cx="3179786" cy="2577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8B8E17-CB3E-1C47-8834-4FCB15B02E26}"/>
              </a:ext>
            </a:extLst>
          </p:cNvPr>
          <p:cNvCxnSpPr>
            <a:cxnSpLocks/>
            <a:stCxn id="10" idx="5"/>
          </p:cNvCxnSpPr>
          <p:nvPr/>
        </p:nvCxnSpPr>
        <p:spPr>
          <a:xfrm flipV="1">
            <a:off x="1524837" y="5212908"/>
            <a:ext cx="5199589" cy="12087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82E4F2A-02C3-CC49-A959-8EDE6637ADB2}"/>
                  </a:ext>
                </a:extLst>
              </p:cNvPr>
              <p:cNvSpPr/>
              <p:nvPr/>
            </p:nvSpPr>
            <p:spPr>
              <a:xfrm>
                <a:off x="5656732" y="5616117"/>
                <a:ext cx="19648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dirty="0"/>
                  <a:t> = 0.3003</a:t>
                </a:r>
              </a:p>
              <a:p>
                <a:r>
                  <a:rPr lang="en-KR" dirty="0"/>
                  <a:t>RMSE = 4.835353</a:t>
                </a:r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82E4F2A-02C3-CC49-A959-8EDE6637A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732" y="5616117"/>
                <a:ext cx="1964812" cy="923330"/>
              </a:xfrm>
              <a:prstGeom prst="rect">
                <a:avLst/>
              </a:prstGeom>
              <a:blipFill>
                <a:blip r:embed="rId6"/>
                <a:stretch>
                  <a:fillRect l="-2581" t="-27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5FF6EF70-3E45-124B-9ED8-61A85E2AC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0701" y="4283423"/>
            <a:ext cx="2756184" cy="2519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8702B0-0649-3E49-94B9-91460ACDD761}"/>
              </a:ext>
            </a:extLst>
          </p:cNvPr>
          <p:cNvSpPr/>
          <p:nvPr/>
        </p:nvSpPr>
        <p:spPr>
          <a:xfrm>
            <a:off x="7621544" y="1295385"/>
            <a:ext cx="3750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lambda_list = np.linspace(0,100,1000)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21334-889E-7346-A270-878819378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6728" y="1594263"/>
            <a:ext cx="4016013" cy="22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B2F7E-4A95-B94F-93C1-02BF5A00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44" y="4259309"/>
            <a:ext cx="4227434" cy="25673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Ridge regression(Train : 0.3)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2183" y="1314994"/>
            <a:ext cx="5958741" cy="445567"/>
          </a:xfrm>
        </p:spPr>
        <p:txBody>
          <a:bodyPr/>
          <a:lstStyle/>
          <a:p>
            <a:r>
              <a:rPr lang="en-US" altLang="ko-KR" dirty="0"/>
              <a:t>Train :  Test = 0.3 : 0.7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F000B6-76CD-B24A-A01F-E8AB6CB2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9" y="1743302"/>
            <a:ext cx="8636000" cy="210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2BA80A28-83EF-3D4F-A8C0-D682FB4755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259" y="3911710"/>
                <a:ext cx="5958741" cy="445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dependency</a:t>
                </a: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2BA80A28-83EF-3D4F-A8C0-D682FB47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9" y="3911710"/>
                <a:ext cx="5958741" cy="445567"/>
              </a:xfrm>
              <a:prstGeom prst="rect">
                <a:avLst/>
              </a:prstGeom>
              <a:blipFill>
                <a:blip r:embed="rId4"/>
                <a:stretch>
                  <a:fillRect l="-1064" t="-16667" b="-27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93FE33-7B3F-8B49-9D71-648431D49F5C}"/>
                  </a:ext>
                </a:extLst>
              </p:cNvPr>
              <p:cNvSpPr/>
              <p:nvPr/>
            </p:nvSpPr>
            <p:spPr>
              <a:xfrm>
                <a:off x="1265403" y="4839126"/>
                <a:ext cx="169225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dirty="0"/>
                  <a:t> = 20.2020202</a:t>
                </a:r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93FE33-7B3F-8B49-9D71-648431D49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403" y="4839126"/>
                <a:ext cx="1692258" cy="646331"/>
              </a:xfrm>
              <a:prstGeom prst="rect">
                <a:avLst/>
              </a:prstGeom>
              <a:blipFill>
                <a:blip r:embed="rId5"/>
                <a:stretch>
                  <a:fillRect t="-5769" r="-223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383CBB3-A016-8A42-B66C-B34785599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694" y="3912177"/>
            <a:ext cx="2927565" cy="25806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F07881-82F2-CA48-9C91-C146A2D2D647}"/>
              </a:ext>
            </a:extLst>
          </p:cNvPr>
          <p:cNvSpPr/>
          <p:nvPr/>
        </p:nvSpPr>
        <p:spPr>
          <a:xfrm>
            <a:off x="7742355" y="3046157"/>
            <a:ext cx="3750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lambda_list = np.linspace(0,100,1000)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1DBC5-C77C-9042-929C-969EC2A023D6}"/>
              </a:ext>
            </a:extLst>
          </p:cNvPr>
          <p:cNvSpPr/>
          <p:nvPr/>
        </p:nvSpPr>
        <p:spPr>
          <a:xfrm>
            <a:off x="1134726" y="5187286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RMSE = 4.749004</a:t>
            </a:r>
          </a:p>
        </p:txBody>
      </p:sp>
    </p:spTree>
    <p:extLst>
      <p:ext uri="{BB962C8B-B14F-4D97-AF65-F5344CB8AC3E}">
        <p14:creationId xmlns:p14="http://schemas.microsoft.com/office/powerpoint/2010/main" val="169740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Additional experiment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1) Bias Variance Decomposition</a:t>
                </a:r>
              </a:p>
              <a:p>
                <a:r>
                  <a:rPr lang="en-US" altLang="ko-KR" dirty="0"/>
                  <a:t>2)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&amp; </a:t>
                </a:r>
                <a:r>
                  <a:rPr lang="en-US" altLang="ko-KR" i="1" dirty="0"/>
                  <a:t>p</a:t>
                </a:r>
                <a:r>
                  <a:rPr lang="en-US" altLang="ko-KR" dirty="0"/>
                  <a:t> dependency</a:t>
                </a:r>
              </a:p>
              <a:p>
                <a:r>
                  <a:rPr lang="en-US" altLang="ko-KR" dirty="0"/>
                  <a:t>3) Grid search using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&amp; </a:t>
                </a:r>
                <a:r>
                  <a:rPr lang="en-US" altLang="ko-KR" i="1" dirty="0"/>
                  <a:t>p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44" t="-504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4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Bias Variance Decomposition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2F1EC-5B19-A148-A1A3-85C7AF661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3" y="1454157"/>
            <a:ext cx="6350000" cy="4355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5B0416-FCBF-0D4C-8E2E-A95D4188768A}"/>
              </a:ext>
            </a:extLst>
          </p:cNvPr>
          <p:cNvSpPr txBox="1"/>
          <p:nvPr/>
        </p:nvSpPr>
        <p:spPr>
          <a:xfrm>
            <a:off x="7479792" y="2189737"/>
            <a:ext cx="330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KR" dirty="0"/>
              <a:t>um_rounds : # of training 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N : size of training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B403D22-5231-C746-9D96-28B91DB065BE}"/>
                  </a:ext>
                </a:extLst>
              </p:cNvPr>
              <p:cNvSpPr/>
              <p:nvPr/>
            </p:nvSpPr>
            <p:spPr>
              <a:xfrm>
                <a:off x="6832455" y="1180722"/>
                <a:ext cx="5663160" cy="886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B403D22-5231-C746-9D96-28B91DB06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455" y="1180722"/>
                <a:ext cx="5663160" cy="886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D3753BF-A254-4E40-B803-ABB4E11C2254}"/>
              </a:ext>
            </a:extLst>
          </p:cNvPr>
          <p:cNvSpPr/>
          <p:nvPr/>
        </p:nvSpPr>
        <p:spPr>
          <a:xfrm>
            <a:off x="8741664" y="3429000"/>
            <a:ext cx="2474976" cy="2267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KR" dirty="0">
                <a:solidFill>
                  <a:schemeClr val="tx1"/>
                </a:solidFill>
              </a:rPr>
              <a:t>ll_pred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E2C973-EDB8-3E40-A8F1-CA3EA955D6B8}"/>
                  </a:ext>
                </a:extLst>
              </p:cNvPr>
              <p:cNvSpPr txBox="1"/>
              <p:nvPr/>
            </p:nvSpPr>
            <p:spPr>
              <a:xfrm>
                <a:off x="6959310" y="4144423"/>
                <a:ext cx="9460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i="1" dirty="0"/>
                  <a:t>num</a:t>
                </a:r>
              </a:p>
              <a:p>
                <a:r>
                  <a:rPr lang="en-US" altLang="ko-KR" i="1" dirty="0"/>
                  <a:t>Rounds</a:t>
                </a:r>
              </a:p>
              <a:p>
                <a:r>
                  <a:rPr lang="en-US" i="1" dirty="0"/>
                  <a:t>=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K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E2C973-EDB8-3E40-A8F1-CA3EA955D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310" y="4144423"/>
                <a:ext cx="946041" cy="923330"/>
              </a:xfrm>
              <a:prstGeom prst="rect">
                <a:avLst/>
              </a:prstGeom>
              <a:blipFill>
                <a:blip r:embed="rId4"/>
                <a:stretch>
                  <a:fillRect l="-6667" t="-2740" b="-1095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3E12B8-DA35-4045-AC94-4024265D0F24}"/>
                  </a:ext>
                </a:extLst>
              </p:cNvPr>
              <p:cNvSpPr/>
              <p:nvPr/>
            </p:nvSpPr>
            <p:spPr>
              <a:xfrm>
                <a:off x="9540538" y="3059668"/>
                <a:ext cx="8868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𝑡𝑒𝑠𝑡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3E12B8-DA35-4045-AC94-4024265D0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538" y="3059668"/>
                <a:ext cx="88684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925C54-1EE9-5647-BC1E-8FA210A08BD4}"/>
                  </a:ext>
                </a:extLst>
              </p:cNvPr>
              <p:cNvSpPr txBox="1"/>
              <p:nvPr/>
            </p:nvSpPr>
            <p:spPr>
              <a:xfrm>
                <a:off x="7905351" y="3375602"/>
                <a:ext cx="585216" cy="36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925C54-1EE9-5647-BC1E-8FA210A08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351" y="3375602"/>
                <a:ext cx="585216" cy="364074"/>
              </a:xfrm>
              <a:prstGeom prst="rect">
                <a:avLst/>
              </a:prstGeom>
              <a:blipFill>
                <a:blip r:embed="rId6"/>
                <a:stretch>
                  <a:fillRect r="-17021" b="-1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96C4-57D2-0C4B-A3E4-8733369A1A89}"/>
                  </a:ext>
                </a:extLst>
              </p:cNvPr>
              <p:cNvSpPr txBox="1"/>
              <p:nvPr/>
            </p:nvSpPr>
            <p:spPr>
              <a:xfrm>
                <a:off x="7905351" y="3814500"/>
                <a:ext cx="585216" cy="364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96C4-57D2-0C4B-A3E4-8733369A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351" y="3814500"/>
                <a:ext cx="585216" cy="364587"/>
              </a:xfrm>
              <a:prstGeom prst="rect">
                <a:avLst/>
              </a:prstGeom>
              <a:blipFill>
                <a:blip r:embed="rId7"/>
                <a:stretch>
                  <a:fillRect r="-17021" b="-1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BD6A3-04DB-684A-B6AC-6C1800CA4374}"/>
                  </a:ext>
                </a:extLst>
              </p:cNvPr>
              <p:cNvSpPr txBox="1"/>
              <p:nvPr/>
            </p:nvSpPr>
            <p:spPr>
              <a:xfrm>
                <a:off x="7905351" y="5313204"/>
                <a:ext cx="585216" cy="36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EBD6A3-04DB-684A-B6AC-6C1800CA4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351" y="5313204"/>
                <a:ext cx="585216" cy="369717"/>
              </a:xfrm>
              <a:prstGeom prst="rect">
                <a:avLst/>
              </a:prstGeom>
              <a:blipFill>
                <a:blip r:embed="rId8"/>
                <a:stretch>
                  <a:fillRect r="-17021" b="-1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C86CA8-2817-824E-869D-2353386A5BF5}"/>
              </a:ext>
            </a:extLst>
          </p:cNvPr>
          <p:cNvSpPr txBox="1"/>
          <p:nvPr/>
        </p:nvSpPr>
        <p:spPr>
          <a:xfrm>
            <a:off x="8139466" y="4225732"/>
            <a:ext cx="70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.</a:t>
            </a:r>
          </a:p>
          <a:p>
            <a:r>
              <a:rPr lang="en-KR" dirty="0"/>
              <a:t>.</a:t>
            </a:r>
          </a:p>
          <a:p>
            <a:r>
              <a:rPr lang="en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3431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&amp;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i="1" dirty="0"/>
                  <a:t> </a:t>
                </a:r>
                <a:r>
                  <a:rPr lang="en-US" altLang="ko-KR" dirty="0"/>
                  <a:t>dependency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22" t="-18750" b="-281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6181A0E-5B53-5843-B750-97F2F7E0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05" y="1498601"/>
            <a:ext cx="7566785" cy="49356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F6D404-BF93-E44D-A88F-47397A7DA15D}"/>
              </a:ext>
            </a:extLst>
          </p:cNvPr>
          <p:cNvSpPr/>
          <p:nvPr/>
        </p:nvSpPr>
        <p:spPr>
          <a:xfrm>
            <a:off x="8753856" y="1874029"/>
            <a:ext cx="2474976" cy="22677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result[0]</a:t>
            </a:r>
            <a:endParaRPr lang="en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799D10-27FC-D34F-BE4C-AC8A256F991C}"/>
                  </a:ext>
                </a:extLst>
              </p:cNvPr>
              <p:cNvSpPr/>
              <p:nvPr/>
            </p:nvSpPr>
            <p:spPr>
              <a:xfrm>
                <a:off x="8385229" y="2638553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1799D10-27FC-D34F-BE4C-AC8A256F9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29" y="2638553"/>
                <a:ext cx="36862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78352C3-FA8B-9C46-8BD9-E9B11E7908B1}"/>
                  </a:ext>
                </a:extLst>
              </p:cNvPr>
              <p:cNvSpPr/>
              <p:nvPr/>
            </p:nvSpPr>
            <p:spPr>
              <a:xfrm>
                <a:off x="9810461" y="1498601"/>
                <a:ext cx="361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78352C3-FA8B-9C46-8BD9-E9B11E790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61" y="1498601"/>
                <a:ext cx="361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FE04134-EBF0-A740-82BE-F197B26B955F}"/>
              </a:ext>
            </a:extLst>
          </p:cNvPr>
          <p:cNvSpPr txBox="1"/>
          <p:nvPr/>
        </p:nvSpPr>
        <p:spPr>
          <a:xfrm>
            <a:off x="9177103" y="4573542"/>
            <a:ext cx="2755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r</a:t>
            </a:r>
            <a:r>
              <a:rPr lang="en-KR" dirty="0">
                <a:sym typeface="Wingdings" pitchFamily="2" charset="2"/>
              </a:rPr>
              <a:t>esult[0] </a:t>
            </a:r>
            <a:r>
              <a:rPr lang="en-US" dirty="0">
                <a:sym typeface="Wingdings" pitchFamily="2" charset="2"/>
              </a:rPr>
              <a:t>MSE </a:t>
            </a:r>
          </a:p>
          <a:p>
            <a:r>
              <a:rPr lang="en-US" dirty="0">
                <a:sym typeface="Wingdings" pitchFamily="2" charset="2"/>
              </a:rPr>
              <a:t>result[1]bias</a:t>
            </a:r>
          </a:p>
          <a:p>
            <a:r>
              <a:rPr lang="en-US" dirty="0">
                <a:sym typeface="Wingdings" pitchFamily="2" charset="2"/>
              </a:rPr>
              <a:t>result[2] variance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B007E-F276-9342-BDDC-DCFDFD04D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122" y="989608"/>
            <a:ext cx="2651795" cy="90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&amp;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i="1" dirty="0"/>
                  <a:t> </a:t>
                </a:r>
                <a:r>
                  <a:rPr lang="en-US" altLang="ko-KR" dirty="0"/>
                  <a:t>dependency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22" t="-18750" b="-281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6181A0E-5B53-5843-B750-97F2F7E08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05" y="1498601"/>
            <a:ext cx="7566785" cy="4935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41EDF2-2CC9-5442-9BCA-C07E1DA73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821" y="1454497"/>
            <a:ext cx="3087426" cy="2215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94D1FD-77B5-0940-BFF9-F71F4125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951" y="3966436"/>
            <a:ext cx="3351167" cy="22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89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B5D4-2BF2-E848-84A1-BB983163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Number of feature dependency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B3DED-4C38-CF4C-AB77-2808B3E3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88" y="4108450"/>
            <a:ext cx="3072646" cy="2270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EA9403-9D72-544C-888F-ED9FB87C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79" y="1280160"/>
            <a:ext cx="3176355" cy="2296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3464E9-04AD-2343-BC9E-9D00DF334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135" y="1280160"/>
            <a:ext cx="4476616" cy="3963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E9C897-5EA2-144F-9AE7-565E3012B848}"/>
                  </a:ext>
                </a:extLst>
              </p:cNvPr>
              <p:cNvSpPr/>
              <p:nvPr/>
            </p:nvSpPr>
            <p:spPr>
              <a:xfrm>
                <a:off x="6780135" y="5296598"/>
                <a:ext cx="4190571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KR" dirty="0"/>
                  <a:t>Minimum RMSE = 4.898527303183245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KR" dirty="0"/>
                  <a:t> = 1.11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KR" dirty="0"/>
                  <a:t>=  11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K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K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E9C897-5EA2-144F-9AE7-565E3012B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135" y="5296598"/>
                <a:ext cx="4190571" cy="1477328"/>
              </a:xfrm>
              <a:prstGeom prst="rect">
                <a:avLst/>
              </a:prstGeom>
              <a:blipFill>
                <a:blip r:embed="rId5"/>
                <a:stretch>
                  <a:fillRect l="-904" t="-256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65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434" y="-2378079"/>
            <a:ext cx="9481715" cy="312769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dirty="0"/>
              <a:t>Window size should cover at least one period.</a:t>
            </a:r>
          </a:p>
          <a:p>
            <a:pPr marL="457200" indent="-457200">
              <a:buAutoNum type="arabicPeriod"/>
            </a:pPr>
            <a:r>
              <a:rPr lang="en-US" altLang="ko-KR" dirty="0"/>
              <a:t>Interpretation of the coefficient</a:t>
            </a:r>
          </a:p>
          <a:p>
            <a:pPr marL="457200" indent="-457200">
              <a:buAutoNum type="arabicPeriod"/>
            </a:pPr>
            <a:r>
              <a:rPr lang="en-US" altLang="ko-KR" dirty="0"/>
              <a:t>Why should lambda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C6B8D-A9B8-8C4F-B770-0A83B62D1F6A}"/>
              </a:ext>
            </a:extLst>
          </p:cNvPr>
          <p:cNvSpPr/>
          <p:nvPr/>
        </p:nvSpPr>
        <p:spPr>
          <a:xfrm>
            <a:off x="1140111" y="3454428"/>
            <a:ext cx="4754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Ridge regression can adjust overfitting </a:t>
            </a:r>
          </a:p>
          <a:p>
            <a:pPr algn="ctr"/>
            <a:r>
              <a:rPr lang="en-US" altLang="ko-KR" sz="1600" dirty="0"/>
              <a:t>by insufficient data</a:t>
            </a:r>
            <a:endParaRPr lang="en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EC445F-FFF2-4C4D-9CB8-EEB8E1B5EF45}"/>
                  </a:ext>
                </a:extLst>
              </p:cNvPr>
              <p:cNvSpPr/>
              <p:nvPr/>
            </p:nvSpPr>
            <p:spPr>
              <a:xfrm>
                <a:off x="7929689" y="3492822"/>
                <a:ext cx="164378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1600" dirty="0"/>
                  <a:t> dependency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EC445F-FFF2-4C4D-9CB8-EEB8E1B5E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89" y="3492822"/>
                <a:ext cx="1643784" cy="338554"/>
              </a:xfrm>
              <a:prstGeom prst="rect">
                <a:avLst/>
              </a:prstGeom>
              <a:blipFill>
                <a:blip r:embed="rId2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C1D774-1D9A-6F4D-BFF2-AA4140669014}"/>
                  </a:ext>
                </a:extLst>
              </p:cNvPr>
              <p:cNvSpPr/>
              <p:nvPr/>
            </p:nvSpPr>
            <p:spPr>
              <a:xfrm>
                <a:off x="2503016" y="6402599"/>
                <a:ext cx="198295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1600" dirty="0"/>
                  <a:t> dependency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C1D774-1D9A-6F4D-BFF2-AA4140669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16" y="6402599"/>
                <a:ext cx="1982959" cy="338554"/>
              </a:xfrm>
              <a:prstGeom prst="rect">
                <a:avLst/>
              </a:prstGeom>
              <a:blipFill>
                <a:blip r:embed="rId3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C090E92-7781-DD44-8E46-5ABBB8FE2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068" y="1617608"/>
            <a:ext cx="2245840" cy="1363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E5616-1C69-0D48-8180-99A103D2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871" y="1598152"/>
            <a:ext cx="2398750" cy="13798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EE2B89-BF85-FA4B-88D2-6A26A099B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965" y="1213318"/>
            <a:ext cx="3087426" cy="2215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E8D9B4-FA56-754D-8D52-BAF3F70E8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340" y="4212061"/>
            <a:ext cx="3351167" cy="2219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5D08C3-41A7-E64A-9699-4013176A95C3}"/>
                  </a:ext>
                </a:extLst>
              </p:cNvPr>
              <p:cNvSpPr/>
              <p:nvPr/>
            </p:nvSpPr>
            <p:spPr>
              <a:xfrm>
                <a:off x="4485976" y="2863764"/>
                <a:ext cx="14870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sz="1400" dirty="0"/>
                  <a:t> = 0.3003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5D08C3-41A7-E64A-9699-4013176A9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6" y="2863764"/>
                <a:ext cx="1487062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4E2CB938-7720-4441-A8CF-DD63774DF3E9}"/>
              </a:ext>
            </a:extLst>
          </p:cNvPr>
          <p:cNvSpPr/>
          <p:nvPr/>
        </p:nvSpPr>
        <p:spPr>
          <a:xfrm>
            <a:off x="4249613" y="3100990"/>
            <a:ext cx="1460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1400" dirty="0"/>
              <a:t>RMSE = 4.835353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1C53E47-88E4-844C-A8D6-02927CC30053}"/>
                  </a:ext>
                </a:extLst>
              </p:cNvPr>
              <p:cNvSpPr/>
              <p:nvPr/>
            </p:nvSpPr>
            <p:spPr>
              <a:xfrm>
                <a:off x="1841968" y="2863764"/>
                <a:ext cx="11751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sz="1400" dirty="0"/>
                  <a:t> = 20.20202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1C53E47-88E4-844C-A8D6-02927CC30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68" y="2863764"/>
                <a:ext cx="1175194" cy="307777"/>
              </a:xfrm>
              <a:prstGeom prst="rect">
                <a:avLst/>
              </a:prstGeom>
              <a:blipFill>
                <a:blip r:embed="rId9"/>
                <a:stretch>
                  <a:fillRect t="-4000" r="-1064" b="-2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5D8024C-AB49-1E4E-99F8-A7FBAF3B635D}"/>
              </a:ext>
            </a:extLst>
          </p:cNvPr>
          <p:cNvSpPr/>
          <p:nvPr/>
        </p:nvSpPr>
        <p:spPr>
          <a:xfrm>
            <a:off x="1718357" y="3100990"/>
            <a:ext cx="1460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1400" dirty="0"/>
              <a:t>RMSE = 4.749004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CB488-09CD-C74F-9246-23D4EA9EB1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4249"/>
          <a:stretch/>
        </p:blipFill>
        <p:spPr>
          <a:xfrm>
            <a:off x="10656706" y="3924707"/>
            <a:ext cx="388928" cy="2221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38F8C4-FD2C-EF45-AD99-47C6DCD5C2BA}"/>
                  </a:ext>
                </a:extLst>
              </p:cNvPr>
              <p:cNvSpPr/>
              <p:nvPr/>
            </p:nvSpPr>
            <p:spPr>
              <a:xfrm>
                <a:off x="8118612" y="6402599"/>
                <a:ext cx="15085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sz="1600" dirty="0"/>
                  <a:t>grid search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38F8C4-FD2C-EF45-AD99-47C6DCD5C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612" y="6402599"/>
                <a:ext cx="1508555" cy="338554"/>
              </a:xfrm>
              <a:prstGeom prst="rect">
                <a:avLst/>
              </a:prstGeom>
              <a:blipFill>
                <a:blip r:embed="rId11"/>
                <a:stretch>
                  <a:fillRect t="-7407" r="-1681" b="-222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A17DD633-39F4-8E4E-A370-DD3246CD19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03453" y="4212061"/>
            <a:ext cx="3688022" cy="20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8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45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27C3-5F63-6946-92CC-9613F183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48B61-422C-B942-B688-EF4A5AC99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320" y="2422835"/>
            <a:ext cx="5745480" cy="577034"/>
          </a:xfrm>
        </p:spPr>
        <p:txBody>
          <a:bodyPr/>
          <a:lstStyle/>
          <a:p>
            <a:pPr marL="0" indent="0">
              <a:buNone/>
            </a:pPr>
            <a:r>
              <a:rPr lang="en-KR" dirty="0">
                <a:sym typeface="Wingdings" pitchFamily="2" charset="2"/>
              </a:rPr>
              <a:t> Variance decreases as lambda increases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E08D5-EE55-0143-AC5D-ABC37F2D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1430314"/>
            <a:ext cx="2368296" cy="169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34A92-0BBA-B342-BF8D-C7A1264C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73" y="3316645"/>
            <a:ext cx="2570606" cy="1702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46EED2-F628-6647-952F-ED454D396582}"/>
                  </a:ext>
                </a:extLst>
              </p:cNvPr>
              <p:cNvSpPr/>
              <p:nvPr/>
            </p:nvSpPr>
            <p:spPr>
              <a:xfrm>
                <a:off x="3925626" y="1735274"/>
                <a:ext cx="7571430" cy="687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𝑂𝐿𝑆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KR" i="1" dirty="0">
                          <a:latin typeface="Cambria Math" panose="02040503050406030204" pitchFamily="18" charset="0"/>
                        </a:rPr>
                        <m:t>𝑉𝑎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𝑅𝑖𝑑𝑔𝑒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46EED2-F628-6647-952F-ED454D396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26" y="1735274"/>
                <a:ext cx="7571430" cy="687561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AC04DD-4560-A148-A070-CFD8B4799731}"/>
              </a:ext>
            </a:extLst>
          </p:cNvPr>
          <p:cNvSpPr txBox="1">
            <a:spLocks/>
          </p:cNvSpPr>
          <p:nvPr/>
        </p:nvSpPr>
        <p:spPr>
          <a:xfrm>
            <a:off x="5693664" y="4588635"/>
            <a:ext cx="5745480" cy="57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>
                <a:sym typeface="Wingdings" pitchFamily="2" charset="2"/>
              </a:rPr>
              <a:t> Variance increases as p increases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85CB7F-06B1-3045-B76A-10E2616A8EEE}"/>
                  </a:ext>
                </a:extLst>
              </p:cNvPr>
              <p:cNvSpPr/>
              <p:nvPr/>
            </p:nvSpPr>
            <p:spPr>
              <a:xfrm>
                <a:off x="3182112" y="3130496"/>
                <a:ext cx="8814816" cy="1260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KR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85CB7F-06B1-3045-B76A-10E2616A8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12" y="3130496"/>
                <a:ext cx="8814816" cy="1260730"/>
              </a:xfrm>
              <a:prstGeom prst="rect">
                <a:avLst/>
              </a:prstGeom>
              <a:blipFill>
                <a:blip r:embed="rId5"/>
                <a:stretch>
                  <a:fillRect t="-36000" b="-104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C3947B-A7A3-DE40-8E43-3ADD6F847A47}"/>
              </a:ext>
            </a:extLst>
          </p:cNvPr>
          <p:cNvSpPr txBox="1">
            <a:spLocks/>
          </p:cNvSpPr>
          <p:nvPr/>
        </p:nvSpPr>
        <p:spPr>
          <a:xfrm>
            <a:off x="5693664" y="5786448"/>
            <a:ext cx="5745480" cy="57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>
                <a:sym typeface="Wingdings" pitchFamily="2" charset="2"/>
              </a:rPr>
              <a:t> By and large, variance is very small</a:t>
            </a:r>
            <a:endParaRPr lang="en-KR" dirty="0"/>
          </a:p>
        </p:txBody>
      </p:sp>
      <p:pic>
        <p:nvPicPr>
          <p:cNvPr id="10" name="Picture 2" descr="Bias-Variance Tradeoff in Machine Learning">
            <a:extLst>
              <a:ext uri="{FF2B5EF4-FFF2-40B4-BE49-F238E27FC236}">
                <a16:creationId xmlns:a16="http://schemas.microsoft.com/office/drawing/2014/main" id="{CD8A5BCC-898C-1340-9C04-9C3B6B94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8" y="5234752"/>
            <a:ext cx="2156887" cy="160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00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D8943-3F5D-3E4B-AE19-08701B29E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7925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0D975-9B72-4B78-BBC0-FDCA7F5B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Bias Variance Decomposition</a:t>
            </a:r>
            <a:endParaRPr lang="ko-KR" alt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8349D2-1AD6-9042-B7BD-3847A7C05E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2" y="2647245"/>
            <a:ext cx="4860365" cy="253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ED04E-A5A9-BE44-8DA5-B7B6ED881752}"/>
                  </a:ext>
                </a:extLst>
              </p:cNvPr>
              <p:cNvSpPr txBox="1"/>
              <p:nvPr/>
            </p:nvSpPr>
            <p:spPr>
              <a:xfrm>
                <a:off x="8402981" y="1577298"/>
                <a:ext cx="1177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New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K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ED04E-A5A9-BE44-8DA5-B7B6ED881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981" y="1577298"/>
                <a:ext cx="1177823" cy="276999"/>
              </a:xfrm>
              <a:prstGeom prst="rect">
                <a:avLst/>
              </a:prstGeom>
              <a:blipFill>
                <a:blip r:embed="rId3"/>
                <a:stretch>
                  <a:fillRect l="-11702" t="-27273" r="-2128" b="-5454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Bias-Variance Tradeoff in Machine Learning">
            <a:extLst>
              <a:ext uri="{FF2B5EF4-FFF2-40B4-BE49-F238E27FC236}">
                <a16:creationId xmlns:a16="http://schemas.microsoft.com/office/drawing/2014/main" id="{E0CC5C0A-E275-6E41-AF1F-2AD1DE26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85" y="4245194"/>
            <a:ext cx="3026483" cy="22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A91EA8-0D58-F64D-B11E-DB075E368D60}"/>
                  </a:ext>
                </a:extLst>
              </p:cNvPr>
              <p:cNvSpPr txBox="1"/>
              <p:nvPr/>
            </p:nvSpPr>
            <p:spPr>
              <a:xfrm>
                <a:off x="2809113" y="1582794"/>
                <a:ext cx="11109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Train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A91EA8-0D58-F64D-B11E-DB075E368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113" y="1582794"/>
                <a:ext cx="1110945" cy="276999"/>
              </a:xfrm>
              <a:prstGeom prst="rect">
                <a:avLst/>
              </a:prstGeom>
              <a:blipFill>
                <a:blip r:embed="rId6"/>
                <a:stretch>
                  <a:fillRect l="-13636" t="-21739" r="-5682" b="-478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F56503-19B2-C94D-B08E-1744C93C9BAD}"/>
                  </a:ext>
                </a:extLst>
              </p:cNvPr>
              <p:cNvSpPr txBox="1"/>
              <p:nvPr/>
            </p:nvSpPr>
            <p:spPr>
              <a:xfrm>
                <a:off x="7073477" y="2427286"/>
                <a:ext cx="4225259" cy="1314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F56503-19B2-C94D-B08E-1744C93C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477" y="2427286"/>
                <a:ext cx="4225259" cy="1314014"/>
              </a:xfrm>
              <a:prstGeom prst="rect">
                <a:avLst/>
              </a:prstGeom>
              <a:blipFill>
                <a:blip r:embed="rId7"/>
                <a:stretch>
                  <a:fillRect t="-4808" r="-1497" b="-576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33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A324-9EE3-4745-85C9-57AA99F5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Ridge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61B880-3FC7-EC49-8700-D4CF20E4ED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 Linear Regression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 </a:t>
                </a:r>
                <a:r>
                  <a:rPr lang="en-US" sz="2400" b="0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𝑋𝑊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Ridge Linear Regression</a:t>
                </a:r>
              </a:p>
              <a:p>
                <a:pPr marL="0" indent="0">
                  <a:buNone/>
                </a:pPr>
                <a:r>
                  <a:rPr lang="en-US" sz="2400" b="0" dirty="0">
                    <a:sym typeface="Wingdings" pitchFamily="2" charset="2"/>
                  </a:rPr>
                  <a:t>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𝑅𝑖𝑑𝑔𝑒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𝑋𝑊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61B880-3FC7-EC49-8700-D4CF20E4E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42" t="-156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430E9C5-C427-D54C-902A-2EAB2D0D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4148157"/>
            <a:ext cx="3292384" cy="2459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76ACC-5133-EB47-8593-E2B04CE68F54}"/>
              </a:ext>
            </a:extLst>
          </p:cNvPr>
          <p:cNvSpPr txBox="1"/>
          <p:nvPr/>
        </p:nvSpPr>
        <p:spPr>
          <a:xfrm>
            <a:off x="7615003" y="1663909"/>
            <a:ext cx="179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Low Bias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356010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01EC-8F88-F546-B41E-A07C7FEE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Vairance of 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8F90-144B-5740-B87A-F20E40C12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0" dirty="0"/>
          </a:p>
          <a:p>
            <a:pPr marL="0" indent="0">
              <a:buNone/>
            </a:pPr>
            <a:endParaRPr lang="en-K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49C7DA-AF15-9E4A-BBE0-6951FEB25209}"/>
                  </a:ext>
                </a:extLst>
              </p:cNvPr>
              <p:cNvSpPr/>
              <p:nvPr/>
            </p:nvSpPr>
            <p:spPr>
              <a:xfrm>
                <a:off x="3637744" y="1642795"/>
                <a:ext cx="5663160" cy="954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49C7DA-AF15-9E4A-BBE0-6951FEB25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44" y="1642795"/>
                <a:ext cx="5663160" cy="954364"/>
              </a:xfrm>
              <a:prstGeom prst="rect">
                <a:avLst/>
              </a:prstGeom>
              <a:blipFill>
                <a:blip r:embed="rId2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0B7A3AB-AFF5-084F-91CE-F995607456E6}"/>
                  </a:ext>
                </a:extLst>
              </p:cNvPr>
              <p:cNvSpPr/>
              <p:nvPr/>
            </p:nvSpPr>
            <p:spPr>
              <a:xfrm>
                <a:off x="5623207" y="3081715"/>
                <a:ext cx="6240683" cy="1405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KR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KR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i="1" dirty="0" smtClean="0">
                          <a:latin typeface="Cambria Math" panose="02040503050406030204" pitchFamily="18" charset="0"/>
                        </a:rPr>
                        <m:t>𝑉𝑎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KR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p>
                      </m:sSup>
                      <m:d>
                        <m:dPr>
                          <m:ctrlPr>
                            <a:rPr lang="en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KR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KR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0B7A3AB-AFF5-084F-91CE-F99560745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207" y="3081715"/>
                <a:ext cx="6240683" cy="1405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99A08B0-C9D9-7543-B38F-84361FF32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94" y="3136817"/>
            <a:ext cx="5029200" cy="2768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46CFD-7B16-3340-947A-CF5D0F9F7188}"/>
              </a:ext>
            </a:extLst>
          </p:cNvPr>
          <p:cNvCxnSpPr>
            <a:cxnSpLocks/>
          </p:cNvCxnSpPr>
          <p:nvPr/>
        </p:nvCxnSpPr>
        <p:spPr>
          <a:xfrm>
            <a:off x="5972991" y="4521117"/>
            <a:ext cx="5607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6AAB63-9341-1542-90B5-8E4D11803849}"/>
                  </a:ext>
                </a:extLst>
              </p:cNvPr>
              <p:cNvSpPr/>
              <p:nvPr/>
            </p:nvSpPr>
            <p:spPr>
              <a:xfrm>
                <a:off x="5201194" y="4629339"/>
                <a:ext cx="6990805" cy="1426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KR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KR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i="1" dirty="0">
                          <a:latin typeface="Cambria Math" panose="02040503050406030204" pitchFamily="18" charset="0"/>
                        </a:rPr>
                        <m:t>𝑉𝑎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KR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𝑅𝑖𝑑𝑔𝑒</m:t>
                          </m:r>
                        </m:sup>
                      </m:sSup>
                      <m:d>
                        <m:dPr>
                          <m:ctrlPr>
                            <a:rPr lang="en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K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KR" i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6AAB63-9341-1542-90B5-8E4D11803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194" y="4629339"/>
                <a:ext cx="6990805" cy="1426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7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E65C5-3C5C-824B-A17B-C97E5C16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Variance of 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0DBA4-0265-254A-B738-5E0B51EBB1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5097" y="2205364"/>
                <a:ext cx="11181806" cy="446513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𝑂𝐿𝑆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KR" i="1" dirty="0">
                          <a:latin typeface="Cambria Math" panose="02040503050406030204" pitchFamily="18" charset="0"/>
                        </a:rPr>
                        <m:t>𝑉𝑎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𝑅𝑖𝑑𝑔𝑒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𝑂𝐿𝑆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KR" i="1" dirty="0">
                              <a:latin typeface="Cambria Math" panose="02040503050406030204" pitchFamily="18" charset="0"/>
                            </a:rPr>
                            <m:t>𝑉𝑎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K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𝑅𝑖𝑑𝑔𝑒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ym typeface="Wingdings" pitchFamily="2" charset="2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KR" i="1" dirty="0">
                              <a:latin typeface="Cambria Math" panose="02040503050406030204" pitchFamily="18" charset="0"/>
                            </a:rPr>
                            <m:t>𝑉𝑎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K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dirty="0"/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αI</m:t>
                              </m:r>
                              <m:r>
                                <a:rPr lang="en-US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 i="1" dirty="0"/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KR" i="1" dirty="0"/>
              </a:p>
              <a:p>
                <a:pPr marL="0" indent="0" algn="ctr">
                  <a:buNone/>
                </a:pPr>
                <a:endParaRPr lang="en-KR" i="1" dirty="0"/>
              </a:p>
              <a:p>
                <a:pPr marL="0" indent="0" algn="ctr">
                  <a:buNone/>
                </a:pPr>
                <a:endParaRPr lang="en-KR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0DBA4-0265-254A-B738-5E0B51EBB1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097" y="2205364"/>
                <a:ext cx="11181806" cy="44651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D5F51A-B700-034E-A445-016DF53A417A}"/>
                  </a:ext>
                </a:extLst>
              </p:cNvPr>
              <p:cNvSpPr/>
              <p:nvPr/>
            </p:nvSpPr>
            <p:spPr>
              <a:xfrm>
                <a:off x="1957313" y="1628119"/>
                <a:ext cx="3494354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i="1" dirty="0" smtClean="0">
                          <a:latin typeface="Cambria Math" panose="02040503050406030204" pitchFamily="18" charset="0"/>
                        </a:rPr>
                        <m:t>𝑉𝑎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𝑂𝐿𝑆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K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KR" i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D5F51A-B700-034E-A445-016DF53A4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313" y="1628119"/>
                <a:ext cx="3494354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DC5DA7-F163-FD47-AE12-383E234F49E8}"/>
                  </a:ext>
                </a:extLst>
              </p:cNvPr>
              <p:cNvSpPr/>
              <p:nvPr/>
            </p:nvSpPr>
            <p:spPr>
              <a:xfrm>
                <a:off x="6738859" y="1624400"/>
                <a:ext cx="3819314" cy="510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i="1" dirty="0" smtClean="0">
                          <a:latin typeface="Cambria Math" panose="02040503050406030204" pitchFamily="18" charset="0"/>
                        </a:rPr>
                        <m:t>𝑉𝑎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𝑅𝑖𝑑𝑔𝑒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KR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DC5DA7-F163-FD47-AE12-383E234F4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859" y="1624400"/>
                <a:ext cx="3819314" cy="510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1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01EC-8F88-F546-B41E-A07C7FEE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Variance of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8F90-144B-5740-B87A-F20E40C12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0" dirty="0"/>
          </a:p>
          <a:p>
            <a:pPr marL="0" indent="0">
              <a:buNone/>
            </a:pPr>
            <a:endParaRPr lang="en-K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49C7DA-AF15-9E4A-BBE0-6951FEB25209}"/>
                  </a:ext>
                </a:extLst>
              </p:cNvPr>
              <p:cNvSpPr/>
              <p:nvPr/>
            </p:nvSpPr>
            <p:spPr>
              <a:xfrm>
                <a:off x="3637744" y="1642795"/>
                <a:ext cx="5663160" cy="954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49C7DA-AF15-9E4A-BBE0-6951FEB25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44" y="1642795"/>
                <a:ext cx="5663160" cy="954364"/>
              </a:xfrm>
              <a:prstGeom prst="rect">
                <a:avLst/>
              </a:prstGeom>
              <a:blipFill>
                <a:blip r:embed="rId2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0B7A3AB-AFF5-084F-91CE-F995607456E6}"/>
                  </a:ext>
                </a:extLst>
              </p:cNvPr>
              <p:cNvSpPr/>
              <p:nvPr/>
            </p:nvSpPr>
            <p:spPr>
              <a:xfrm>
                <a:off x="2161073" y="2863513"/>
                <a:ext cx="8044025" cy="2826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Cambria Math" panose="02040503050406030204" pitchFamily="18" charset="0"/>
                  </a:rPr>
                  <a:t>Assume that distribution of input data is similar with training data.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KR" i="1" dirty="0"/>
              </a:p>
              <a:p>
                <a:pPr algn="ctr">
                  <a:lnSpc>
                    <a:spcPct val="150000"/>
                  </a:lnSpc>
                </a:pPr>
                <a:endParaRPr lang="en-KR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0B7A3AB-AFF5-084F-91CE-F99560745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73" y="2863513"/>
                <a:ext cx="8044025" cy="2826671"/>
              </a:xfrm>
              <a:prstGeom prst="rect">
                <a:avLst/>
              </a:prstGeom>
              <a:blipFill>
                <a:blip r:embed="rId3"/>
                <a:stretch>
                  <a:fillRect t="-1794" b="-58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31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F7CC-E60C-D641-8382-0498BEDB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  <a:endParaRPr lang="en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CA8306-82CE-0249-8206-506B7BBD8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42" y="2325246"/>
            <a:ext cx="6315166" cy="308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4CEE8-AF18-7E43-96B8-0082EF805E44}"/>
              </a:ext>
            </a:extLst>
          </p:cNvPr>
          <p:cNvSpPr/>
          <p:nvPr/>
        </p:nvSpPr>
        <p:spPr>
          <a:xfrm>
            <a:off x="4413270" y="1955914"/>
            <a:ext cx="3022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C5C5C"/>
                </a:solidFill>
                <a:latin typeface="Spoqa Han Sans"/>
              </a:rPr>
              <a:t>Hyper parameter optimization</a:t>
            </a:r>
            <a:endParaRPr lang="en-US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70969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Objective :  Build a simple Ridge regression model for Boston dataset.  Use grid search to select best “regularization” hyperparameter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914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Georgia"/>
        <a:ea typeface="나눔스퀘어 Bold"/>
        <a:cs typeface=""/>
      </a:majorFont>
      <a:minorFont>
        <a:latin typeface="Calibri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2EB05F2861D614CA150D3D6D143D1C5" ma:contentTypeVersion="13" ma:contentTypeDescription="새 문서를 만듭니다." ma:contentTypeScope="" ma:versionID="c5e3f8d863652fa8be0d9117f4e145aa">
  <xsd:schema xmlns:xsd="http://www.w3.org/2001/XMLSchema" xmlns:xs="http://www.w3.org/2001/XMLSchema" xmlns:p="http://schemas.microsoft.com/office/2006/metadata/properties" xmlns:ns3="11a5bfcd-ebbc-4b04-ae80-43f76162670d" xmlns:ns4="8dd85e88-821d-403c-8a15-0b4bdd221ffc" targetNamespace="http://schemas.microsoft.com/office/2006/metadata/properties" ma:root="true" ma:fieldsID="1e6c7bd0f664b93662bee7f371a223c0" ns3:_="" ns4:_="">
    <xsd:import namespace="11a5bfcd-ebbc-4b04-ae80-43f76162670d"/>
    <xsd:import namespace="8dd85e88-821d-403c-8a15-0b4bdd221f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a5bfcd-ebbc-4b04-ae80-43f7616267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d85e88-821d-403c-8a15-0b4bdd221ff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1A28C8-185D-44FA-AF5C-7D5B7238AA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630DB4-A32D-40E9-81E0-B93F9C82A48C}">
  <ds:schemaRefs>
    <ds:schemaRef ds:uri="11a5bfcd-ebbc-4b04-ae80-43f76162670d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8dd85e88-821d-403c-8a15-0b4bdd221ffc"/>
  </ds:schemaRefs>
</ds:datastoreItem>
</file>

<file path=customXml/itemProps3.xml><?xml version="1.0" encoding="utf-8"?>
<ds:datastoreItem xmlns:ds="http://schemas.openxmlformats.org/officeDocument/2006/customXml" ds:itemID="{A26D760C-0988-4D50-B8D2-19A7B2802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a5bfcd-ebbc-4b04-ae80-43f76162670d"/>
    <ds:schemaRef ds:uri="8dd85e88-821d-403c-8a15-0b4bdd221f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3772</TotalTime>
  <Words>578</Words>
  <Application>Microsoft Macintosh PowerPoint</Application>
  <PresentationFormat>Widescreen</PresentationFormat>
  <Paragraphs>122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Malgun Gothic</vt:lpstr>
      <vt:lpstr>Spoqa Han Sans</vt:lpstr>
      <vt:lpstr>Georgia</vt:lpstr>
      <vt:lpstr>Open Sans</vt:lpstr>
      <vt:lpstr>Malgun Gothic</vt:lpstr>
      <vt:lpstr>Calibri</vt:lpstr>
      <vt:lpstr>Cambria Math</vt:lpstr>
      <vt:lpstr>Arial</vt:lpstr>
      <vt:lpstr>Office 테마</vt:lpstr>
      <vt:lpstr>PowerPoint Presentation</vt:lpstr>
      <vt:lpstr>Background</vt:lpstr>
      <vt:lpstr>Bias Variance Decomposition</vt:lpstr>
      <vt:lpstr>Ridge Linear Regression</vt:lpstr>
      <vt:lpstr>Vairance of  Linear Regression</vt:lpstr>
      <vt:lpstr>Variance of Ridge regression</vt:lpstr>
      <vt:lpstr>Variance of linear regression</vt:lpstr>
      <vt:lpstr>Grid Search</vt:lpstr>
      <vt:lpstr>Data analysis</vt:lpstr>
      <vt:lpstr>Data</vt:lpstr>
      <vt:lpstr>Ridge regression</vt:lpstr>
      <vt:lpstr>Ridge regression(Train : 0.8)</vt:lpstr>
      <vt:lpstr>Ridge regression(Train : 0.3)</vt:lpstr>
      <vt:lpstr>Additional experiment</vt:lpstr>
      <vt:lpstr>Bias Variance Decomposition</vt:lpstr>
      <vt:lpstr>λ &amp; p dependency</vt:lpstr>
      <vt:lpstr>λ &amp; p dependency</vt:lpstr>
      <vt:lpstr>Number of feature dependency</vt:lpstr>
      <vt:lpstr>Summary</vt:lpstr>
      <vt:lpstr>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Kyungmi</dc:creator>
  <cp:lastModifiedBy>김문정</cp:lastModifiedBy>
  <cp:revision>129</cp:revision>
  <dcterms:created xsi:type="dcterms:W3CDTF">2021-03-11T16:31:52Z</dcterms:created>
  <dcterms:modified xsi:type="dcterms:W3CDTF">2021-04-07T08:14:59Z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0x010100C2EB05F2861D614CA150D3D6D143D1C5</vt:lpwstr>
  </property>
</Properties>
</file>